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m4v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7.jpg" ContentType="image/jpeg"/>
  <Override PartName="/ppt/media/image27.jpg" ContentType="image/jpeg"/>
  <Override PartName="/ppt/media/image28.jpg" ContentType="image/jpeg"/>
  <Override PartName="/ppt/media/image31.jpg" ContentType="image/png"/>
  <Override PartName="/ppt/media/image50.jpg" ContentType="image/jpeg"/>
  <Override PartName="/ppt/media/image6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3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5" r:id="rId36"/>
    <p:sldId id="306" r:id="rId37"/>
    <p:sldId id="307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52137-2E9C-BC44-BDE1-3E4901875A84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7"/>
          </p14:sldIdLst>
        </p14:section>
        <p14:section name="one" id="{07714389-C5E9-8B4C-8335-E1676AE26DB5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080"/>
    <a:srgbClr val="123364"/>
    <a:srgbClr val="112E58"/>
    <a:srgbClr val="2D4488"/>
    <a:srgbClr val="3C59FD"/>
    <a:srgbClr val="5CE600"/>
    <a:srgbClr val="A6F173"/>
    <a:srgbClr val="21242C"/>
    <a:srgbClr val="00BFF3"/>
    <a:srgbClr val="95B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>
        <p:scale>
          <a:sx n="170" d="100"/>
          <a:sy n="170" d="100"/>
        </p:scale>
        <p:origin x="-1416" y="-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4/30/15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12E58"/>
            </a:gs>
            <a:gs pos="0">
              <a:srgbClr val="16408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gif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9.png"/><Relationship Id="rId5" Type="http://schemas.openxmlformats.org/officeDocument/2006/relationships/image" Target="../media/image6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jpg"/><Relationship Id="rId3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93" y="1434500"/>
            <a:ext cx="8129586" cy="515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Beacons + </a:t>
            </a:r>
            <a:r>
              <a:rPr lang="en-US" dirty="0" err="1" smtClean="0"/>
              <a:t>AppBuilder</a:t>
            </a:r>
            <a:r>
              <a:rPr lang="en-US" dirty="0" smtClean="0"/>
              <a:t> = &lt;3</a:t>
            </a:r>
            <a:endParaRPr lang="en-US" dirty="0"/>
          </a:p>
        </p:txBody>
      </p:sp>
      <p:pic>
        <p:nvPicPr>
          <p:cNvPr id="5" name="Picture 4" descr="telerik-next-logo1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4" y="184620"/>
            <a:ext cx="1128395" cy="760861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38668" y="2180951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Jen Looper</a:t>
            </a:r>
            <a:endParaRPr lang="en-US" dirty="0"/>
          </a:p>
        </p:txBody>
      </p:sp>
      <p:sp>
        <p:nvSpPr>
          <p:cNvPr id="7" name="Subtitle 5"/>
          <p:cNvSpPr txBox="1">
            <a:spLocks/>
          </p:cNvSpPr>
          <p:nvPr/>
        </p:nvSpPr>
        <p:spPr>
          <a:xfrm>
            <a:off x="154672" y="2711842"/>
            <a:ext cx="4623474" cy="3348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dirty="0" smtClean="0"/>
              <a:t>Developer Advocate, Telerik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42815" y="3046738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iBeacon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116" y="1249542"/>
            <a:ext cx="5134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iBeacon</a:t>
            </a:r>
            <a:r>
              <a:rPr lang="en-US" dirty="0" smtClean="0"/>
              <a:t> is a protocol created by Apple, for </a:t>
            </a:r>
            <a:r>
              <a:rPr lang="en-US" dirty="0" err="1" smtClean="0"/>
              <a:t>iOS</a:t>
            </a:r>
            <a:r>
              <a:rPr lang="en-US" dirty="0" smtClean="0"/>
              <a:t> 7 and 8 devices</a:t>
            </a:r>
          </a:p>
          <a:p>
            <a:r>
              <a:rPr lang="en-US" dirty="0" smtClean="0"/>
              <a:t>Many hardware beacons leverage </a:t>
            </a:r>
            <a:r>
              <a:rPr lang="en-US" dirty="0" err="1" smtClean="0"/>
              <a:t>iBeacon</a:t>
            </a:r>
            <a:r>
              <a:rPr lang="en-US" dirty="0" smtClean="0"/>
              <a:t> technology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beacon-cert.bb4cb7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69" y="2629443"/>
            <a:ext cx="366483" cy="366483"/>
          </a:xfrm>
          <a:prstGeom prst="rect">
            <a:avLst/>
          </a:prstGeom>
        </p:spPr>
      </p:pic>
      <p:pic>
        <p:nvPicPr>
          <p:cNvPr id="6" name="Picture 5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9" y="2153906"/>
            <a:ext cx="3085693" cy="2635038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>
            <a:off x="3496750" y="2836443"/>
            <a:ext cx="1919015" cy="10349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types of hardware beacons are available now?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2009" y="1460180"/>
            <a:ext cx="4570482" cy="5191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DIY – Bluetooth dongle can be turned into a beacon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Facebook Bluetooth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Estimote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Kontakt.io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>
              <a:lnSpc>
                <a:spcPct val="300000"/>
              </a:lnSpc>
            </a:pPr>
            <a:endParaRPr lang="en-US" dirty="0"/>
          </a:p>
        </p:txBody>
      </p:sp>
      <p:pic>
        <p:nvPicPr>
          <p:cNvPr id="4" name="Picture 3" descr="127-large_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41" y="3474222"/>
            <a:ext cx="768551" cy="768551"/>
          </a:xfrm>
          <a:prstGeom prst="rect">
            <a:avLst/>
          </a:prstGeom>
        </p:spPr>
      </p:pic>
      <p:pic>
        <p:nvPicPr>
          <p:cNvPr id="6" name="Picture 5" descr="images.duckduck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24" y="2663012"/>
            <a:ext cx="1206327" cy="772049"/>
          </a:xfrm>
          <a:prstGeom prst="rect">
            <a:avLst/>
          </a:prstGeom>
        </p:spPr>
      </p:pic>
      <p:pic>
        <p:nvPicPr>
          <p:cNvPr id="7" name="Picture 6" descr="10935989_441920635955584_575995896_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16" y="2215584"/>
            <a:ext cx="1020700" cy="535867"/>
          </a:xfrm>
          <a:prstGeom prst="rect">
            <a:avLst/>
          </a:prstGeom>
        </p:spPr>
      </p:pic>
      <p:sp>
        <p:nvSpPr>
          <p:cNvPr id="8" name="object 33"/>
          <p:cNvSpPr/>
          <p:nvPr/>
        </p:nvSpPr>
        <p:spPr>
          <a:xfrm>
            <a:off x="6344116" y="1600045"/>
            <a:ext cx="688547" cy="713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Periculum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object 12"/>
          <p:cNvSpPr/>
          <p:nvPr/>
        </p:nvSpPr>
        <p:spPr>
          <a:xfrm>
            <a:off x="2112891" y="1851800"/>
            <a:ext cx="5109996" cy="209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can be hacked</a:t>
            </a:r>
            <a:endParaRPr lang="en-US" dirty="0"/>
          </a:p>
        </p:txBody>
      </p:sp>
      <p:sp>
        <p:nvSpPr>
          <p:cNvPr id="6" name="object 16"/>
          <p:cNvSpPr/>
          <p:nvPr/>
        </p:nvSpPr>
        <p:spPr>
          <a:xfrm>
            <a:off x="1121668" y="1652036"/>
            <a:ext cx="3273136" cy="2245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8" name="object 15"/>
          <p:cNvSpPr/>
          <p:nvPr/>
        </p:nvSpPr>
        <p:spPr>
          <a:xfrm>
            <a:off x="4780694" y="1405503"/>
            <a:ext cx="2254827" cy="2727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78607" y="665753"/>
            <a:ext cx="727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ym typeface="Wingdings"/>
              </a:rPr>
              <a:t>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380728" y="2595877"/>
            <a:ext cx="360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CES scavenger hunt</a:t>
            </a:r>
            <a:endParaRPr lang="en-US" dirty="0"/>
          </a:p>
        </p:txBody>
      </p:sp>
      <p:sp>
        <p:nvSpPr>
          <p:cNvPr id="9" name="object 33"/>
          <p:cNvSpPr/>
          <p:nvPr/>
        </p:nvSpPr>
        <p:spPr>
          <a:xfrm>
            <a:off x="2565840" y="2108496"/>
            <a:ext cx="1354714" cy="123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10" name="object 34"/>
          <p:cNvSpPr/>
          <p:nvPr/>
        </p:nvSpPr>
        <p:spPr>
          <a:xfrm>
            <a:off x="4699915" y="2108038"/>
            <a:ext cx="2427576" cy="1300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7" name="TextBox 6"/>
          <p:cNvSpPr txBox="1"/>
          <p:nvPr/>
        </p:nvSpPr>
        <p:spPr>
          <a:xfrm>
            <a:off x="3750051" y="1363971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ces</a:t>
            </a:r>
            <a:r>
              <a:rPr lang="en-US" dirty="0"/>
              <a:t>-hack</a:t>
            </a:r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5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Estimotes</a:t>
            </a:r>
            <a:r>
              <a:rPr lang="en-US" dirty="0" smtClean="0"/>
              <a:t> have beefed up security</a:t>
            </a:r>
            <a:endParaRPr lang="en-US" dirty="0"/>
          </a:p>
        </p:txBody>
      </p:sp>
      <p:sp>
        <p:nvSpPr>
          <p:cNvPr id="8" name="object 51"/>
          <p:cNvSpPr/>
          <p:nvPr/>
        </p:nvSpPr>
        <p:spPr>
          <a:xfrm>
            <a:off x="1440500" y="1381702"/>
            <a:ext cx="5891645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8420" y="945481"/>
            <a:ext cx="2532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beacons’ UUIDs</a:t>
            </a:r>
            <a:endParaRPr lang="en-US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look at </a:t>
            </a:r>
            <a:r>
              <a:rPr lang="en-US" dirty="0" err="1" smtClean="0"/>
              <a:t>Estimote’s</a:t>
            </a:r>
            <a:r>
              <a:rPr lang="en-US" dirty="0" smtClean="0"/>
              <a:t> offering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662" y="945481"/>
            <a:ext cx="4073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Beacons and Stickers, $99 per pack, SDK + Cloud</a:t>
            </a:r>
            <a:endParaRPr lang="en-US" dirty="0"/>
          </a:p>
        </p:txBody>
      </p:sp>
      <p:pic>
        <p:nvPicPr>
          <p:cNvPr id="7" name="Picture 6" descr="how-does-it-work-1.ff4ac4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39" y="1801450"/>
            <a:ext cx="3804302" cy="2327338"/>
          </a:xfrm>
          <a:prstGeom prst="rect">
            <a:avLst/>
          </a:prstGeom>
        </p:spPr>
      </p:pic>
      <p:pic>
        <p:nvPicPr>
          <p:cNvPr id="9" name="Picture 8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17" y="1539370"/>
            <a:ext cx="2965244" cy="2983134"/>
          </a:xfrm>
          <a:prstGeom prst="rect">
            <a:avLst/>
          </a:prstGeom>
        </p:spPr>
      </p:pic>
      <p:pic>
        <p:nvPicPr>
          <p:cNvPr id="10" name="Picture 9" descr="images.duckduck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41" y="0"/>
            <a:ext cx="2157444" cy="1380764"/>
          </a:xfrm>
          <a:prstGeom prst="rect">
            <a:avLst/>
          </a:prstGeom>
        </p:spPr>
      </p:pic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2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unboxing</a:t>
            </a:r>
            <a:endParaRPr lang="en-US" dirty="0"/>
          </a:p>
        </p:txBody>
      </p:sp>
      <p:pic>
        <p:nvPicPr>
          <p:cNvPr id="6" name="Picture 5" descr="Screenshot 2015-04-15 15.1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85" y="1421336"/>
            <a:ext cx="3692916" cy="2455696"/>
          </a:xfrm>
          <a:prstGeom prst="rect">
            <a:avLst/>
          </a:prstGeom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something!</a:t>
            </a:r>
            <a:endParaRPr lang="en-US" dirty="0"/>
          </a:p>
        </p:txBody>
      </p:sp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2" y="1374182"/>
            <a:ext cx="3111500" cy="2286000"/>
          </a:xfrm>
          <a:prstGeom prst="rect">
            <a:avLst/>
          </a:prstGeom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0743" y="2176800"/>
            <a:ext cx="5109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Full tutorial: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http://bit.ly/beacon-</a:t>
            </a:r>
            <a:r>
              <a:rPr lang="en-US" sz="2000" dirty="0" smtClean="0"/>
              <a:t>hunt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 smtClean="0"/>
              <a:t>Github</a:t>
            </a:r>
            <a:r>
              <a:rPr lang="en-US" sz="2000" b="1" dirty="0" smtClean="0"/>
              <a:t> repo:</a:t>
            </a:r>
          </a:p>
          <a:p>
            <a:pPr algn="ctr"/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jlooper</a:t>
            </a:r>
            <a:r>
              <a:rPr lang="en-US" sz="2000" dirty="0"/>
              <a:t>/beacon-</a:t>
            </a:r>
            <a:r>
              <a:rPr lang="en-US" sz="2000" dirty="0" err="1"/>
              <a:t>hunt.git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135534" y="909521"/>
            <a:ext cx="290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Beacon Hunt</a:t>
            </a:r>
            <a:endParaRPr lang="en-US" sz="3600" dirty="0">
              <a:latin typeface="+mj-lt"/>
            </a:endParaRP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Beacons!</a:t>
            </a: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2495408" y="1709729"/>
            <a:ext cx="4162709" cy="2370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Beacon Hunt!</a:t>
            </a:r>
            <a:endParaRPr lang="en-US" dirty="0"/>
          </a:p>
        </p:txBody>
      </p:sp>
      <p:pic>
        <p:nvPicPr>
          <p:cNvPr id="8" name="Picture 7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12" name="Picture 11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13" name="Picture 12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3" name="Picture 2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Estimote</a:t>
            </a:r>
            <a:r>
              <a:rPr lang="en-US" dirty="0" smtClean="0"/>
              <a:t> Beacons + Plugin + </a:t>
            </a:r>
            <a:r>
              <a:rPr lang="en-US" dirty="0" err="1" smtClean="0"/>
              <a:t>AppBuilder</a:t>
            </a:r>
            <a:r>
              <a:rPr lang="en-US" dirty="0" smtClean="0"/>
              <a:t> + Telerik Backend Services = fun app!</a:t>
            </a:r>
            <a:endParaRPr lang="en-US" dirty="0"/>
          </a:p>
        </p:txBody>
      </p:sp>
      <p:pic>
        <p:nvPicPr>
          <p:cNvPr id="6" name="Picture 5" descr="5.5-inch (iPhone 6+) - Screenshot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58" y="2439229"/>
            <a:ext cx="1521153" cy="2704271"/>
          </a:xfrm>
          <a:prstGeom prst="rect">
            <a:avLst/>
          </a:prstGeom>
        </p:spPr>
      </p:pic>
      <p:pic>
        <p:nvPicPr>
          <p:cNvPr id="9" name="Picture 8" descr="5.5-inch (iPhone 6+) - Screenshot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95" y="2440584"/>
            <a:ext cx="1520390" cy="2702916"/>
          </a:xfrm>
          <a:prstGeom prst="rect">
            <a:avLst/>
          </a:prstGeom>
        </p:spPr>
      </p:pic>
      <p:pic>
        <p:nvPicPr>
          <p:cNvPr id="10" name="Picture 9" descr="5.5-inch (iPhone 6+) - Screenshot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6" y="2432501"/>
            <a:ext cx="1524937" cy="2710999"/>
          </a:xfrm>
          <a:prstGeom prst="rect">
            <a:avLst/>
          </a:prstGeom>
        </p:spPr>
      </p:pic>
      <p:pic>
        <p:nvPicPr>
          <p:cNvPr id="12" name="Picture 11" descr="5.5-inch (iPhone 6+) - Screenshot 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98" y="2433634"/>
            <a:ext cx="1524300" cy="2709866"/>
          </a:xfrm>
          <a:prstGeom prst="rect">
            <a:avLst/>
          </a:prstGeom>
        </p:spPr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Beacon Hunt Requirements: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435" y="1281268"/>
            <a:ext cx="896256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an administrator or host to create a Beacon Hunt by creating a 6-digit PIN unique to that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Enable sending this PIN to users of the app via email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invitees to the hunt to input the PIN and subscribe to a push notification channel unique to the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On push of ‘start’ button, app starts pinging for beacons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If beacon is found, appropriately colored button is generated, and when pressed, a push notification is sent to the members of the hunt that this color beacon has been found (“claimed”).</a:t>
            </a:r>
            <a:endParaRPr lang="en-US" dirty="0"/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1 - Setup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7231" y="1007021"/>
            <a:ext cx="3038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Telerik Platform makes it easy</a:t>
            </a:r>
            <a:endParaRPr lang="en-US" dirty="0"/>
          </a:p>
        </p:txBody>
      </p:sp>
      <p:pic>
        <p:nvPicPr>
          <p:cNvPr id="4" name="Picture 3" descr="Screenshot 2015-04-16 15.0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" y="1575345"/>
            <a:ext cx="4880763" cy="2579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5578015" y="699320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an account at </a:t>
            </a:r>
            <a:r>
              <a:rPr lang="en-US" dirty="0" err="1" smtClean="0"/>
              <a:t>platform.telerik.com</a:t>
            </a:r>
            <a:r>
              <a:rPr lang="en-US" dirty="0" smtClean="0"/>
              <a:t> and create an app</a:t>
            </a:r>
            <a:endParaRPr lang="en-US" dirty="0"/>
          </a:p>
        </p:txBody>
      </p:sp>
      <p:pic>
        <p:nvPicPr>
          <p:cNvPr id="13" name="Picture 12" descr="Screenshot 2015-04-16 15.0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46" y="2176284"/>
            <a:ext cx="2467202" cy="2467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1"/>
          </p:cNvCxnSpPr>
          <p:nvPr/>
        </p:nvCxnSpPr>
        <p:spPr>
          <a:xfrm rot="10800000" flipH="1" flipV="1">
            <a:off x="5578015" y="960929"/>
            <a:ext cx="1068606" cy="1455921"/>
          </a:xfrm>
          <a:prstGeom prst="curvedConnector4">
            <a:avLst>
              <a:gd name="adj1" fmla="val -21392"/>
              <a:gd name="adj2" fmla="val 5898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3972342" y="3188880"/>
            <a:ext cx="1605639" cy="9679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2 – Scaffold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a basic Kendo UI Mobile app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7553" y="1975636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hybrid project using a blank JavaScript template</a:t>
            </a:r>
            <a:endParaRPr lang="en-US" dirty="0"/>
          </a:p>
        </p:txBody>
      </p:sp>
      <p:pic>
        <p:nvPicPr>
          <p:cNvPr id="6" name="Picture 5" descr="Screenshot 2015-04-16 15.1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75" y="470698"/>
            <a:ext cx="2395933" cy="4436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/>
          <p:nvPr/>
        </p:nvCxnSpPr>
        <p:spPr>
          <a:xfrm rot="16200000" flipH="1">
            <a:off x="3527461" y="2537177"/>
            <a:ext cx="2127269" cy="2053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(quick ‘n’ dirty)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your app using code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7733" y="1823827"/>
            <a:ext cx="369816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jlooper</a:t>
            </a:r>
            <a:r>
              <a:rPr lang="en-US" dirty="0"/>
              <a:t>/beacon-</a:t>
            </a:r>
            <a:r>
              <a:rPr lang="en-US" dirty="0" err="1"/>
              <a:t>hunt.git</a:t>
            </a:r>
            <a:endParaRPr lang="en-US" dirty="0"/>
          </a:p>
        </p:txBody>
      </p:sp>
      <p:pic>
        <p:nvPicPr>
          <p:cNvPr id="8" name="Picture 7" descr="Screenshot 2015-04-16 15.10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32" y="598618"/>
            <a:ext cx="3150351" cy="358611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2"/>
          </p:cNvCxnSpPr>
          <p:nvPr/>
        </p:nvCxnSpPr>
        <p:spPr>
          <a:xfrm rot="16200000" flipH="1">
            <a:off x="3677259" y="1881159"/>
            <a:ext cx="1924453" cy="242534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6290033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Adding the backend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7567" y="1001427"/>
            <a:ext cx="33177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6 digit PIN will reserve your hunt ID. Use Telerik Backend Services to store it.</a:t>
            </a:r>
            <a:endParaRPr lang="en-US" dirty="0"/>
          </a:p>
        </p:txBody>
      </p:sp>
      <p:pic>
        <p:nvPicPr>
          <p:cNvPr id="4" name="Picture 3" descr="Screenshot 2015-04-16 15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55" y="732888"/>
            <a:ext cx="1529413" cy="261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5505284" y="1263037"/>
            <a:ext cx="1443451" cy="8796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shot 2015-04-16 15.3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1" y="2257966"/>
            <a:ext cx="2516012" cy="258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6994" y="3318923"/>
            <a:ext cx="188970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Backend Services to your project to store data </a:t>
            </a:r>
            <a:endParaRPr lang="en-US" dirty="0"/>
          </a:p>
        </p:txBody>
      </p:sp>
      <p:cxnSp>
        <p:nvCxnSpPr>
          <p:cNvPr id="15" name="Curved Connector 14"/>
          <p:cNvCxnSpPr>
            <a:stCxn id="14" idx="1"/>
          </p:cNvCxnSpPr>
          <p:nvPr/>
        </p:nvCxnSpPr>
        <p:spPr>
          <a:xfrm rot="10800000" flipV="1">
            <a:off x="1359648" y="3688254"/>
            <a:ext cx="2457347" cy="96592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4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Add cloud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420" y="973455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push notifications and cloud data to your app project’s backend configuration</a:t>
            </a:r>
            <a:endParaRPr lang="en-US" dirty="0"/>
          </a:p>
        </p:txBody>
      </p:sp>
      <p:pic>
        <p:nvPicPr>
          <p:cNvPr id="3" name="Picture 2" descr="Screenshot 2015-04-16 15.33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18" y="883579"/>
            <a:ext cx="3714650" cy="93465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3726137" y="1342787"/>
            <a:ext cx="1051815" cy="2740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15-04-16 15.3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" y="2150551"/>
            <a:ext cx="1986154" cy="26572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3591" y="2569252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‘content type’ to store </a:t>
            </a:r>
            <a:r>
              <a:rPr lang="en-US" dirty="0" err="1" smtClean="0"/>
              <a:t>HuntPINs</a:t>
            </a:r>
            <a:r>
              <a:rPr lang="en-US" dirty="0" smtClean="0"/>
              <a:t> so they will remain unique for use as push segments</a:t>
            </a:r>
            <a:endParaRPr lang="en-US" dirty="0"/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2243515" y="2938583"/>
            <a:ext cx="930076" cy="134685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Configure </a:t>
            </a:r>
            <a:r>
              <a:rPr lang="en-US" dirty="0"/>
              <a:t>p</a:t>
            </a:r>
            <a:r>
              <a:rPr lang="en-US" dirty="0" smtClean="0"/>
              <a:t>ush notifications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6059" y="1007023"/>
            <a:ext cx="241695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your app provisioning (takes time to do on </a:t>
            </a:r>
            <a:r>
              <a:rPr lang="en-US" dirty="0" err="1" smtClean="0"/>
              <a:t>iOS</a:t>
            </a:r>
            <a:r>
              <a:rPr lang="en-US" dirty="0" smtClean="0"/>
              <a:t> especially!)</a:t>
            </a:r>
            <a:endParaRPr lang="en-US" dirty="0"/>
          </a:p>
        </p:txBody>
      </p:sp>
      <p:pic>
        <p:nvPicPr>
          <p:cNvPr id="8" name="Picture 7" descr="Screenshot 2015-04-16 15.3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22" y="144010"/>
            <a:ext cx="2259891" cy="270572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4073014" y="1376355"/>
            <a:ext cx="1158123" cy="1241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 2015-04-16 15.38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9" y="2553716"/>
            <a:ext cx="4197450" cy="225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7587" y="3699353"/>
            <a:ext cx="241695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Keep track of push stats in the backend</a:t>
            </a:r>
            <a:endParaRPr lang="en-US" dirty="0"/>
          </a:p>
        </p:txBody>
      </p:sp>
      <p:cxnSp>
        <p:nvCxnSpPr>
          <p:cNvPr id="14" name="Curved Connector 13"/>
          <p:cNvCxnSpPr>
            <a:stCxn id="13" idx="1"/>
          </p:cNvCxnSpPr>
          <p:nvPr/>
        </p:nvCxnSpPr>
        <p:spPr>
          <a:xfrm rot="10800000" flipV="1">
            <a:off x="4498219" y="3960962"/>
            <a:ext cx="829368" cy="111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0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Plugins</a:t>
            </a:r>
            <a:r>
              <a:rPr lang="en-US" dirty="0" smtClean="0"/>
              <a:t>!!</a:t>
            </a:r>
            <a:endParaRPr lang="en-US" dirty="0"/>
          </a:p>
        </p:txBody>
      </p:sp>
      <p:pic>
        <p:nvPicPr>
          <p:cNvPr id="4" name="Picture 3" descr="Screenshot 2015-04-16 16.0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7" y="945655"/>
            <a:ext cx="4366474" cy="3763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426172" y="1230954"/>
            <a:ext cx="272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Plugins.telerik.com</a:t>
            </a:r>
            <a:endParaRPr lang="en-US" sz="2400" dirty="0"/>
          </a:p>
        </p:txBody>
      </p:sp>
      <p:pic>
        <p:nvPicPr>
          <p:cNvPr id="3" name="Picture 2" descr="Praying-Racco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" y="2418946"/>
            <a:ext cx="3540371" cy="265527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 much more precise: indoor location FTW</a:t>
            </a:r>
            <a:endParaRPr lang="en-US" dirty="0"/>
          </a:p>
        </p:txBody>
      </p:sp>
      <p:pic>
        <p:nvPicPr>
          <p:cNvPr id="6" name="Picture 5" descr="kitch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9" y="1197236"/>
            <a:ext cx="1681697" cy="3185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8962" y="1751097"/>
            <a:ext cx="472059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Use several beacons to triangulate your location in a room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416953" y="1904986"/>
            <a:ext cx="1712009" cy="1451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Integrate 3 plugins:</a:t>
            </a:r>
            <a:endParaRPr lang="en-US" dirty="0"/>
          </a:p>
        </p:txBody>
      </p:sp>
      <p:pic>
        <p:nvPicPr>
          <p:cNvPr id="7" name="Picture 6" descr="Screenshot 2015-04-16 16.0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4" y="1124507"/>
            <a:ext cx="3422038" cy="1186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Screenshot 2015-04-16 16.0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9" y="2483984"/>
            <a:ext cx="3429612" cy="1189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6 16.0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4" y="3844780"/>
            <a:ext cx="3441917" cy="118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Screenshot 2015-04-16 16.14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15" y="2433634"/>
            <a:ext cx="2046211" cy="2305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4716417" y="1124507"/>
            <a:ext cx="326176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Install Custom plugins from the Plugin marketplace in-browser</a:t>
            </a:r>
            <a:endParaRPr lang="en-US" dirty="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5400000">
            <a:off x="5787905" y="1991723"/>
            <a:ext cx="903393" cy="2154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5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3962" y="1096535"/>
            <a:ext cx="363102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Type the PIN, subscribe to a push segment, start searching, claim a beacon, send push</a:t>
            </a:r>
            <a:endParaRPr lang="en-US" dirty="0"/>
          </a:p>
        </p:txBody>
      </p:sp>
      <p:pic>
        <p:nvPicPr>
          <p:cNvPr id="4" name="Picture 3" descr="Screenshot 2015-04-16 16.2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49" y="1946906"/>
            <a:ext cx="1382929" cy="2321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IMG_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07" y="1935718"/>
            <a:ext cx="1314328" cy="233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 descr="IMG_63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27" y="1935720"/>
            <a:ext cx="1314598" cy="233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1635" y="1236399"/>
            <a:ext cx="80117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Hunt is </a:t>
            </a:r>
            <a:r>
              <a:rPr lang="en-US" dirty="0" err="1" smtClean="0"/>
              <a:t>geofenced</a:t>
            </a:r>
            <a:r>
              <a:rPr lang="en-US" dirty="0" smtClean="0"/>
              <a:t> according to the segment you are subscribed to, per your hunt PIN which is stored in </a:t>
            </a:r>
            <a:r>
              <a:rPr lang="en-US" dirty="0" err="1" smtClean="0"/>
              <a:t>localStorage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customDeviceParameters</a:t>
            </a:r>
            <a:r>
              <a:rPr lang="en-US" dirty="0"/>
              <a:t> = {</a:t>
            </a:r>
          </a:p>
          <a:p>
            <a:r>
              <a:rPr lang="en-US" dirty="0"/>
              <a:t>                "Hunt":</a:t>
            </a:r>
            <a:r>
              <a:rPr lang="en-US" dirty="0" err="1"/>
              <a:t>localStorage.getItem</a:t>
            </a:r>
            <a:r>
              <a:rPr lang="en-US" dirty="0"/>
              <a:t>('</a:t>
            </a:r>
            <a:r>
              <a:rPr lang="en-US" dirty="0" err="1"/>
              <a:t>registeredHunt</a:t>
            </a:r>
            <a:r>
              <a:rPr lang="en-US" dirty="0"/>
              <a:t>')</a:t>
            </a:r>
          </a:p>
          <a:p>
            <a:r>
              <a:rPr lang="en-US" dirty="0"/>
              <a:t>            }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dirty="0" err="1"/>
              <a:t>currentDevice.register</a:t>
            </a:r>
            <a:r>
              <a:rPr lang="en-US" dirty="0"/>
              <a:t>(</a:t>
            </a:r>
            <a:r>
              <a:rPr lang="en-US" dirty="0" err="1"/>
              <a:t>customDeviceParameters</a:t>
            </a:r>
            <a:r>
              <a:rPr lang="en-US" dirty="0"/>
              <a:t>)</a:t>
            </a:r>
          </a:p>
          <a:p>
            <a:r>
              <a:rPr lang="en-US" dirty="0"/>
              <a:t>          </a:t>
            </a:r>
            <a:r>
              <a:rPr lang="en-US" dirty="0" smtClean="0"/>
              <a:t>.</a:t>
            </a:r>
            <a:r>
              <a:rPr lang="en-US" dirty="0"/>
              <a:t>then(function (</a:t>
            </a:r>
            <a:r>
              <a:rPr lang="en-US" dirty="0" err="1"/>
              <a:t>regData</a:t>
            </a:r>
            <a:r>
              <a:rPr lang="en-US" dirty="0"/>
              <a:t>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onDeviceIsSuccessfullyRegistered</a:t>
            </a:r>
            <a:r>
              <a:rPr lang="en-US" dirty="0"/>
              <a:t>();</a:t>
            </a:r>
          </a:p>
          <a:p>
            <a:r>
              <a:rPr lang="en-US" dirty="0"/>
              <a:t>          </a:t>
            </a:r>
            <a:r>
              <a:rPr lang="en-US" dirty="0" smtClean="0"/>
              <a:t>}</a:t>
            </a:r>
            <a:r>
              <a:rPr lang="en-US" dirty="0"/>
              <a:t>, function (err)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onPushErrorOccurred</a:t>
            </a:r>
            <a:r>
              <a:rPr lang="en-US" dirty="0"/>
              <a:t>(</a:t>
            </a:r>
            <a:r>
              <a:rPr lang="en-US" dirty="0" err="1"/>
              <a:t>err.message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  <a:r>
              <a:rPr lang="en-US" dirty="0"/>
              <a:t>);</a:t>
            </a:r>
          </a:p>
        </p:txBody>
      </p:sp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Push to a segment</a:t>
            </a:r>
            <a:endParaRPr lang="en-US" dirty="0"/>
          </a:p>
        </p:txBody>
      </p:sp>
      <p:pic>
        <p:nvPicPr>
          <p:cNvPr id="4" name="Picture 3" descr="Screenshot 2015-04-16 22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45" y="1249707"/>
            <a:ext cx="2278210" cy="257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763852" y="2967238"/>
            <a:ext cx="1577733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Anyone signed into the </a:t>
            </a:r>
            <a:r>
              <a:rPr lang="en-US" dirty="0" err="1" smtClean="0"/>
              <a:t>GalHnt</a:t>
            </a:r>
            <a:r>
              <a:rPr lang="en-US" dirty="0" smtClean="0"/>
              <a:t> segment received this push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3167" y="1855267"/>
            <a:ext cx="157773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user claimed the ‘ice’ color beacon</a:t>
            </a:r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>
          <a:xfrm>
            <a:off x="4370900" y="2224599"/>
            <a:ext cx="927395" cy="87690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</p:cNvCxnSpPr>
          <p:nvPr/>
        </p:nvCxnSpPr>
        <p:spPr>
          <a:xfrm flipV="1">
            <a:off x="4341585" y="2972832"/>
            <a:ext cx="973495" cy="47146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The final result!</a:t>
            </a:r>
            <a:endParaRPr lang="en-US" dirty="0"/>
          </a:p>
        </p:txBody>
      </p:sp>
      <p:pic>
        <p:nvPicPr>
          <p:cNvPr id="8" name="beacon-hunt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351" y="1054495"/>
            <a:ext cx="5979339" cy="3363378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5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Did you download Beacon Hunt? Ready to hunt for beacons?</a:t>
            </a:r>
            <a:endParaRPr lang="en-US" dirty="0"/>
          </a:p>
        </p:txBody>
      </p:sp>
      <p:pic>
        <p:nvPicPr>
          <p:cNvPr id="5" name="Picture 4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6" name="Picture 5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8" name="Picture 7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Let’s go! Hunt PIN: TELNXT</a:t>
            </a:r>
            <a:endParaRPr lang="en-US" dirty="0"/>
          </a:p>
        </p:txBody>
      </p:sp>
      <p:pic>
        <p:nvPicPr>
          <p:cNvPr id="3" name="Picture 2" descr="images.duckduck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33" y="1290368"/>
            <a:ext cx="5281097" cy="310903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Picture 3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857918"/>
            <a:ext cx="8119417" cy="41148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20422" y="1645856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2080291" y="2297130"/>
            <a:ext cx="4623474" cy="334896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1800" dirty="0" smtClean="0"/>
              <a:t>Developer Advocate, Telerik</a:t>
            </a:r>
          </a:p>
          <a:p>
            <a:pPr indent="0" algn="ctr">
              <a:buNone/>
            </a:pPr>
            <a:r>
              <a:rPr lang="en-US" sz="1800" dirty="0" smtClean="0"/>
              <a:t>http://</a:t>
            </a:r>
            <a:r>
              <a:rPr lang="en-US" sz="1800" dirty="0" err="1" smtClean="0"/>
              <a:t>www.ladeezfirstmedia.com</a:t>
            </a:r>
            <a:endParaRPr lang="en-US" sz="1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74603" y="3391717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68889" y="531484"/>
            <a:ext cx="2002938" cy="3043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might feature: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6041" y="1141291"/>
            <a:ext cx="2569934" cy="26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 bit of memory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Accelerometer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Temperature sensor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Bluetooth (Smart, or BLE)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Long-lived battery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Gecko-style sticky backing</a:t>
            </a:r>
            <a:endParaRPr lang="en-US" dirty="0"/>
          </a:p>
        </p:txBody>
      </p:sp>
      <p:pic>
        <p:nvPicPr>
          <p:cNvPr id="10" name="Picture 9" descr="gettingstarted4.3cb96b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09" y="841930"/>
            <a:ext cx="1484921" cy="2447672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767" y="1093914"/>
            <a:ext cx="4660250" cy="79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Beacons broadcast using </a:t>
            </a:r>
            <a:r>
              <a:rPr lang="en-US" dirty="0" err="1" smtClean="0">
                <a:cs typeface="Times New Roman"/>
              </a:rPr>
              <a:t>bluetooth</a:t>
            </a:r>
            <a:endParaRPr lang="en-US" dirty="0" smtClean="0"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Find them between two inches and 230 feet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Invisible underwater</a:t>
            </a:r>
            <a:endParaRPr lang="en-US" dirty="0">
              <a:cs typeface="Times New Roman"/>
            </a:endParaRPr>
          </a:p>
        </p:txBody>
      </p:sp>
      <p:sp>
        <p:nvSpPr>
          <p:cNvPr id="6" name="object 24"/>
          <p:cNvSpPr/>
          <p:nvPr/>
        </p:nvSpPr>
        <p:spPr>
          <a:xfrm>
            <a:off x="4357189" y="2249957"/>
            <a:ext cx="4064144" cy="219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phone picks up a signal (“advertising packet”) and your app processes 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445" y="1454586"/>
            <a:ext cx="2480166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Estimates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Places phone in a context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Measures signal strength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Can ping 10x/second</a:t>
            </a:r>
            <a:endParaRPr lang="en-US" dirty="0">
              <a:cs typeface="Times New Roman"/>
            </a:endParaRPr>
          </a:p>
        </p:txBody>
      </p:sp>
      <p:sp>
        <p:nvSpPr>
          <p:cNvPr id="7" name="object 34"/>
          <p:cNvSpPr/>
          <p:nvPr/>
        </p:nvSpPr>
        <p:spPr>
          <a:xfrm>
            <a:off x="3428448" y="1308319"/>
            <a:ext cx="4209616" cy="2273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have a unique Id</a:t>
            </a:r>
            <a:endParaRPr lang="en-US" dirty="0"/>
          </a:p>
        </p:txBody>
      </p:sp>
      <p:pic>
        <p:nvPicPr>
          <p:cNvPr id="4" name="Picture 3" descr="gettingstarted3.915050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84" y="953890"/>
            <a:ext cx="4248551" cy="2293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231" y="1393046"/>
            <a:ext cx="302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Associate this id with a product or a call to action</a:t>
            </a:r>
            <a:endParaRPr lang="en-US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 err="1" smtClean="0"/>
              <a:t>moar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521" y="1157825"/>
            <a:ext cx="3021191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Micro-location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err="1" smtClean="0"/>
              <a:t>Geofence</a:t>
            </a:r>
            <a:r>
              <a:rPr lang="en-US" dirty="0" smtClean="0"/>
              <a:t> users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Detect context changes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Proximity marketing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Turn-by-turn navigation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object 17"/>
          <p:cNvSpPr/>
          <p:nvPr/>
        </p:nvSpPr>
        <p:spPr>
          <a:xfrm>
            <a:off x="4397513" y="1289727"/>
            <a:ext cx="3365752" cy="2481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5669011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Museums!! Check out the Metropolitan Museum’s ‘Beacon Walk’</a:t>
            </a:r>
            <a:endParaRPr lang="en-US" dirty="0"/>
          </a:p>
        </p:txBody>
      </p:sp>
      <p:pic>
        <p:nvPicPr>
          <p:cNvPr id="3" name="Picture 2" descr="Beaconin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5" y="1365073"/>
            <a:ext cx="4161919" cy="3121439"/>
          </a:xfrm>
          <a:prstGeom prst="rect">
            <a:avLst/>
          </a:prstGeom>
        </p:spPr>
      </p:pic>
      <p:pic>
        <p:nvPicPr>
          <p:cNvPr id="4" name="Picture 3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36" y="229378"/>
            <a:ext cx="3408952" cy="2556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090" y="966019"/>
            <a:ext cx="3271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/met-museum-beacon</a:t>
            </a:r>
          </a:p>
        </p:txBody>
      </p:sp>
      <p:pic>
        <p:nvPicPr>
          <p:cNvPr id="7" name="Picture 6" descr="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74" y="3016039"/>
            <a:ext cx="2082764" cy="1571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4131" y="3015469"/>
            <a:ext cx="1734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Estimotes</a:t>
            </a:r>
            <a:r>
              <a:rPr lang="en-US" dirty="0" smtClean="0"/>
              <a:t> with </a:t>
            </a:r>
            <a:r>
              <a:rPr lang="en-US" dirty="0" err="1" smtClean="0"/>
              <a:t>Beacondo</a:t>
            </a:r>
            <a:r>
              <a:rPr lang="en-US" dirty="0" smtClean="0"/>
              <a:t> service</a:t>
            </a:r>
            <a:endParaRPr lang="en-US" dirty="0"/>
          </a:p>
        </p:txBody>
      </p:sp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22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Formal.thmx</Template>
  <TotalTime>17572</TotalTime>
  <Words>794</Words>
  <Application>Microsoft Macintosh PowerPoint</Application>
  <PresentationFormat>On-screen Show (16:9)</PresentationFormat>
  <Paragraphs>124</Paragraphs>
  <Slides>37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Telerik</vt:lpstr>
      <vt:lpstr>Beacons + AppBuilder = &lt;3</vt:lpstr>
      <vt:lpstr>Beacons!</vt:lpstr>
      <vt:lpstr>Except much more precise: indoor location FTW</vt:lpstr>
      <vt:lpstr>Beacons might feature:</vt:lpstr>
      <vt:lpstr>Bluetooth signal</vt:lpstr>
      <vt:lpstr>Your phone picks up a signal (“advertising packet”) and your app processes it</vt:lpstr>
      <vt:lpstr>Beacons have a unique Id</vt:lpstr>
      <vt:lpstr>And moar!</vt:lpstr>
      <vt:lpstr>Museums!! Check out the Metropolitan Museum’s ‘Beacon Walk’</vt:lpstr>
      <vt:lpstr>What about iBeacon?</vt:lpstr>
      <vt:lpstr>What types of hardware beacons are available now?</vt:lpstr>
      <vt:lpstr>Periculum!</vt:lpstr>
      <vt:lpstr>Beacons can be hacked</vt:lpstr>
      <vt:lpstr>Hacking the CES scavenger hunt</vt:lpstr>
      <vt:lpstr>Estimotes have beefed up security</vt:lpstr>
      <vt:lpstr>A look at Estimote’s offering</vt:lpstr>
      <vt:lpstr>The unboxing</vt:lpstr>
      <vt:lpstr>Let’s build something!</vt:lpstr>
      <vt:lpstr>PowerPoint Presentation</vt:lpstr>
      <vt:lpstr>Introducing Beacon Hunt!</vt:lpstr>
      <vt:lpstr>Estimote Beacons + Plugin + AppBuilder + Telerik Backend Services = fun app!</vt:lpstr>
      <vt:lpstr>Beacon Hunt Requirements:</vt:lpstr>
      <vt:lpstr>Building the app – Step 1 - Setup</vt:lpstr>
      <vt:lpstr>Building the app – Step 2 – Scaffold</vt:lpstr>
      <vt:lpstr>Building the app – (quick ‘n’ dirty)</vt:lpstr>
      <vt:lpstr>Adding the backend</vt:lpstr>
      <vt:lpstr>Add cloud data</vt:lpstr>
      <vt:lpstr>Configure push notifications</vt:lpstr>
      <vt:lpstr>Plugins!!</vt:lpstr>
      <vt:lpstr>Integrate 3 plugins:</vt:lpstr>
      <vt:lpstr>Build the app – Step 5 – Participant screen</vt:lpstr>
      <vt:lpstr>Build the app – Step 5 – Participant screen</vt:lpstr>
      <vt:lpstr>Push to a segment</vt:lpstr>
      <vt:lpstr>The final result!</vt:lpstr>
      <vt:lpstr>Did you download Beacon Hunt? Ready to hunt for beacons?</vt:lpstr>
      <vt:lpstr>Let’s go! Hunt PIN: TELNXT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 Looper</cp:lastModifiedBy>
  <cp:revision>297</cp:revision>
  <dcterms:created xsi:type="dcterms:W3CDTF">2013-04-11T08:37:24Z</dcterms:created>
  <dcterms:modified xsi:type="dcterms:W3CDTF">2015-04-30T18:25:52Z</dcterms:modified>
</cp:coreProperties>
</file>